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</p:sldIdLst>
  <p:sldSz cx="30276800" cy="42799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0891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8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20891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8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20891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8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20891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8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20891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8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20891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8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20891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8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20891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8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20891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8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089150" latinLnBrk="0">
      <a:defRPr sz="1200">
        <a:latin typeface="+mn-lt"/>
        <a:ea typeface="+mn-ea"/>
        <a:cs typeface="+mn-cs"/>
        <a:sym typeface="Arial"/>
      </a:defRPr>
    </a:lvl1pPr>
    <a:lvl2pPr indent="228600" defTabSz="2089150" latinLnBrk="0">
      <a:defRPr sz="1200">
        <a:latin typeface="+mn-lt"/>
        <a:ea typeface="+mn-ea"/>
        <a:cs typeface="+mn-cs"/>
        <a:sym typeface="Arial"/>
      </a:defRPr>
    </a:lvl2pPr>
    <a:lvl3pPr indent="457200" defTabSz="2089150" latinLnBrk="0">
      <a:defRPr sz="1200">
        <a:latin typeface="+mn-lt"/>
        <a:ea typeface="+mn-ea"/>
        <a:cs typeface="+mn-cs"/>
        <a:sym typeface="Arial"/>
      </a:defRPr>
    </a:lvl3pPr>
    <a:lvl4pPr indent="685800" defTabSz="2089150" latinLnBrk="0">
      <a:defRPr sz="1200">
        <a:latin typeface="+mn-lt"/>
        <a:ea typeface="+mn-ea"/>
        <a:cs typeface="+mn-cs"/>
        <a:sym typeface="Arial"/>
      </a:defRPr>
    </a:lvl4pPr>
    <a:lvl5pPr indent="914400" defTabSz="2089150" latinLnBrk="0">
      <a:defRPr sz="1200">
        <a:latin typeface="+mn-lt"/>
        <a:ea typeface="+mn-ea"/>
        <a:cs typeface="+mn-cs"/>
        <a:sym typeface="Arial"/>
      </a:defRPr>
    </a:lvl5pPr>
    <a:lvl6pPr indent="1143000" defTabSz="2089150" latinLnBrk="0">
      <a:defRPr sz="1200">
        <a:latin typeface="+mn-lt"/>
        <a:ea typeface="+mn-ea"/>
        <a:cs typeface="+mn-cs"/>
        <a:sym typeface="Arial"/>
      </a:defRPr>
    </a:lvl6pPr>
    <a:lvl7pPr indent="1371600" defTabSz="2089150" latinLnBrk="0">
      <a:defRPr sz="1200">
        <a:latin typeface="+mn-lt"/>
        <a:ea typeface="+mn-ea"/>
        <a:cs typeface="+mn-cs"/>
        <a:sym typeface="Arial"/>
      </a:defRPr>
    </a:lvl7pPr>
    <a:lvl8pPr indent="1600200" defTabSz="2089150" latinLnBrk="0">
      <a:defRPr sz="1200">
        <a:latin typeface="+mn-lt"/>
        <a:ea typeface="+mn-ea"/>
        <a:cs typeface="+mn-cs"/>
        <a:sym typeface="Arial"/>
      </a:defRPr>
    </a:lvl8pPr>
    <a:lvl9pPr indent="1828800" defTabSz="2089150" latinLnBrk="0"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/>
          <p:nvPr>
            <p:ph type="title"/>
          </p:nvPr>
        </p:nvSpPr>
        <p:spPr>
          <a:xfrm>
            <a:off x="2263138" y="13350665"/>
            <a:ext cx="25648923" cy="921215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/>
          <p:nvPr>
            <p:ph type="body" sz="quarter" idx="1"/>
          </p:nvPr>
        </p:nvSpPr>
        <p:spPr>
          <a:xfrm>
            <a:off x="4526279" y="24353519"/>
            <a:ext cx="21122642" cy="109829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2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縦書きタイトル/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/>
          <p:nvPr>
            <p:ph type="title"/>
          </p:nvPr>
        </p:nvSpPr>
        <p:spPr>
          <a:xfrm>
            <a:off x="2383632" y="27616574"/>
            <a:ext cx="25648922" cy="8535673"/>
          </a:xfrm>
          <a:prstGeom prst="rect">
            <a:avLst/>
          </a:prstGeom>
        </p:spPr>
        <p:txBody>
          <a:bodyPr anchor="t"/>
          <a:lstStyle>
            <a:lvl1pPr algn="l">
              <a:defRPr b="1" cap="all" sz="183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/>
          <p:nvPr>
            <p:ph type="body" sz="quarter" idx="1"/>
          </p:nvPr>
        </p:nvSpPr>
        <p:spPr>
          <a:xfrm>
            <a:off x="2383632" y="18215404"/>
            <a:ext cx="25648922" cy="9401174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2100"/>
              </a:spcBef>
              <a:buSzTx/>
              <a:buFontTx/>
              <a:buNone/>
              <a:defRPr sz="9100">
                <a:solidFill>
                  <a:srgbClr val="888888"/>
                </a:solidFill>
              </a:defRPr>
            </a:lvl1pPr>
            <a:lvl2pPr marL="0" indent="0">
              <a:spcBef>
                <a:spcPts val="2100"/>
              </a:spcBef>
              <a:buSzTx/>
              <a:buFontTx/>
              <a:buNone/>
              <a:defRPr sz="9100">
                <a:solidFill>
                  <a:srgbClr val="888888"/>
                </a:solidFill>
              </a:defRPr>
            </a:lvl2pPr>
            <a:lvl3pPr marL="0" indent="0">
              <a:spcBef>
                <a:spcPts val="2100"/>
              </a:spcBef>
              <a:buSzTx/>
              <a:buFontTx/>
              <a:buNone/>
              <a:defRPr sz="9100">
                <a:solidFill>
                  <a:srgbClr val="888888"/>
                </a:solidFill>
              </a:defRPr>
            </a:lvl3pPr>
            <a:lvl4pPr marL="0" indent="0">
              <a:spcBef>
                <a:spcPts val="2100"/>
              </a:spcBef>
              <a:buSzTx/>
              <a:buFontTx/>
              <a:buNone/>
              <a:defRPr sz="9100">
                <a:solidFill>
                  <a:srgbClr val="888888"/>
                </a:solidFill>
              </a:defRPr>
            </a:lvl4pPr>
            <a:lvl5pPr marL="0" indent="0">
              <a:spcBef>
                <a:spcPts val="2100"/>
              </a:spcBef>
              <a:buSzTx/>
              <a:buFontTx/>
              <a:buNone/>
              <a:defRPr sz="91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Text"/>
          <p:cNvSpPr/>
          <p:nvPr>
            <p:ph type="title"/>
          </p:nvPr>
        </p:nvSpPr>
        <p:spPr>
          <a:xfrm>
            <a:off x="1508760" y="1721063"/>
            <a:ext cx="27157679" cy="716280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7" name="Body Level One…"/>
          <p:cNvSpPr/>
          <p:nvPr>
            <p:ph type="body" sz="quarter" idx="1"/>
          </p:nvPr>
        </p:nvSpPr>
        <p:spPr>
          <a:xfrm>
            <a:off x="1508760" y="9620042"/>
            <a:ext cx="13332621" cy="4009177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2600"/>
              </a:spcBef>
              <a:buSzTx/>
              <a:buFontTx/>
              <a:buNone/>
              <a:defRPr b="1" sz="11000"/>
            </a:lvl1pPr>
            <a:lvl2pPr marL="0" indent="0">
              <a:spcBef>
                <a:spcPts val="2600"/>
              </a:spcBef>
              <a:buSzTx/>
              <a:buFontTx/>
              <a:buNone/>
              <a:defRPr b="1" sz="11000"/>
            </a:lvl2pPr>
            <a:lvl3pPr marL="0" indent="0">
              <a:spcBef>
                <a:spcPts val="2600"/>
              </a:spcBef>
              <a:buSzTx/>
              <a:buFontTx/>
              <a:buNone/>
              <a:defRPr b="1" sz="11000"/>
            </a:lvl3pPr>
            <a:lvl4pPr marL="0" indent="0">
              <a:spcBef>
                <a:spcPts val="2600"/>
              </a:spcBef>
              <a:buSzTx/>
              <a:buFontTx/>
              <a:buNone/>
              <a:defRPr b="1" sz="11000"/>
            </a:lvl4pPr>
            <a:lvl5pPr marL="0" indent="0">
              <a:spcBef>
                <a:spcPts val="2600"/>
              </a:spcBef>
              <a:buSzTx/>
              <a:buFontTx/>
              <a:buNone/>
              <a:defRPr b="1" sz="11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テキスト プレースホルダ 4"/>
          <p:cNvSpPr/>
          <p:nvPr>
            <p:ph type="body" sz="quarter" idx="13"/>
          </p:nvPr>
        </p:nvSpPr>
        <p:spPr>
          <a:xfrm>
            <a:off x="15328583" y="9620042"/>
            <a:ext cx="13337861" cy="4009176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4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/>
          <p:nvPr>
            <p:ph type="title"/>
          </p:nvPr>
        </p:nvSpPr>
        <p:spPr>
          <a:xfrm>
            <a:off x="1508761" y="1711112"/>
            <a:ext cx="9927435" cy="7282182"/>
          </a:xfrm>
          <a:prstGeom prst="rect">
            <a:avLst/>
          </a:prstGeom>
        </p:spPr>
        <p:txBody>
          <a:bodyPr anchor="b"/>
          <a:lstStyle>
            <a:lvl1pPr algn="l">
              <a:defRPr b="1" sz="9100"/>
            </a:lvl1pPr>
          </a:lstStyle>
          <a:p>
            <a:pPr/>
            <a:r>
              <a:t>Title Text</a:t>
            </a:r>
          </a:p>
        </p:txBody>
      </p:sp>
      <p:sp>
        <p:nvSpPr>
          <p:cNvPr id="72" name="Body Level One…"/>
          <p:cNvSpPr/>
          <p:nvPr>
            <p:ph type="body" idx="1"/>
          </p:nvPr>
        </p:nvSpPr>
        <p:spPr>
          <a:xfrm>
            <a:off x="11797665" y="1711117"/>
            <a:ext cx="16868777" cy="36679507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テキスト プレースホルダ 3"/>
          <p:cNvSpPr/>
          <p:nvPr>
            <p:ph type="body" sz="half" idx="13"/>
          </p:nvPr>
        </p:nvSpPr>
        <p:spPr>
          <a:xfrm>
            <a:off x="1508762" y="8993295"/>
            <a:ext cx="9927433" cy="2939733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と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/>
          <p:nvPr>
            <p:ph type="title"/>
          </p:nvPr>
        </p:nvSpPr>
        <p:spPr>
          <a:xfrm>
            <a:off x="5914549" y="30083760"/>
            <a:ext cx="18105122" cy="3551560"/>
          </a:xfrm>
          <a:prstGeom prst="rect">
            <a:avLst/>
          </a:prstGeom>
        </p:spPr>
        <p:txBody>
          <a:bodyPr anchor="b"/>
          <a:lstStyle>
            <a:lvl1pPr algn="l">
              <a:defRPr b="1" sz="9100"/>
            </a:lvl1pPr>
          </a:lstStyle>
          <a:p>
            <a:pPr/>
            <a:r>
              <a:t>Title Text</a:t>
            </a:r>
          </a:p>
        </p:txBody>
      </p:sp>
      <p:sp>
        <p:nvSpPr>
          <p:cNvPr id="82" name="図プレースホルダ 2"/>
          <p:cNvSpPr/>
          <p:nvPr>
            <p:ph type="pic" sz="half" idx="13"/>
          </p:nvPr>
        </p:nvSpPr>
        <p:spPr>
          <a:xfrm>
            <a:off x="5914549" y="3840057"/>
            <a:ext cx="18105122" cy="257860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3" name="Body Level One…"/>
          <p:cNvSpPr/>
          <p:nvPr>
            <p:ph type="body" sz="quarter" idx="1"/>
          </p:nvPr>
        </p:nvSpPr>
        <p:spPr>
          <a:xfrm>
            <a:off x="5914549" y="33635317"/>
            <a:ext cx="18105122" cy="504380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500"/>
              </a:spcBef>
              <a:buSzTx/>
              <a:buFontTx/>
              <a:buNone/>
              <a:defRPr sz="6400"/>
            </a:lvl1pPr>
            <a:lvl2pPr marL="0" indent="0">
              <a:spcBef>
                <a:spcPts val="1500"/>
              </a:spcBef>
              <a:buSzTx/>
              <a:buFontTx/>
              <a:buNone/>
              <a:defRPr sz="6400"/>
            </a:lvl2pPr>
            <a:lvl3pPr marL="0" indent="0">
              <a:spcBef>
                <a:spcPts val="1500"/>
              </a:spcBef>
              <a:buSzTx/>
              <a:buFontTx/>
              <a:buNone/>
              <a:defRPr sz="6400"/>
            </a:lvl3pPr>
            <a:lvl4pPr marL="0" indent="0">
              <a:spcBef>
                <a:spcPts val="1500"/>
              </a:spcBef>
              <a:buSzTx/>
              <a:buFontTx/>
              <a:buNone/>
              <a:defRPr sz="6400"/>
            </a:lvl4pPr>
            <a:lvl5pPr marL="0" indent="0">
              <a:spcBef>
                <a:spcPts val="1500"/>
              </a:spcBef>
              <a:buSzTx/>
              <a:buFontTx/>
              <a:buNone/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/>
          <p:nvPr>
            <p:ph type="title"/>
          </p:nvPr>
        </p:nvSpPr>
        <p:spPr>
          <a:xfrm>
            <a:off x="1512887" y="1714500"/>
            <a:ext cx="27254201" cy="71342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9004" tIns="209004" rIns="209004" bIns="209004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/>
          <p:nvPr>
            <p:ph type="body" idx="1"/>
          </p:nvPr>
        </p:nvSpPr>
        <p:spPr>
          <a:xfrm>
            <a:off x="1512887" y="9988550"/>
            <a:ext cx="27254201" cy="28251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9004" tIns="209004" rIns="209004" bIns="20900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/>
          <p:nvPr>
            <p:ph type="sldNum" sz="quarter" idx="2"/>
          </p:nvPr>
        </p:nvSpPr>
        <p:spPr>
          <a:xfrm>
            <a:off x="27603773" y="40201602"/>
            <a:ext cx="1163315" cy="1230809"/>
          </a:xfrm>
          <a:prstGeom prst="rect">
            <a:avLst/>
          </a:prstGeom>
          <a:ln w="12700">
            <a:miter lim="400000"/>
          </a:ln>
        </p:spPr>
        <p:txBody>
          <a:bodyPr wrap="none" lIns="209004" tIns="209004" rIns="209004" bIns="209004" anchor="ctr">
            <a:spAutoFit/>
          </a:bodyPr>
          <a:lstStyle>
            <a:lvl1pPr algn="r" defTabSz="2090042">
              <a:defRPr sz="55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ctr" defTabSz="20891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ctr" defTabSz="20891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ctr" defTabSz="20891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ctr" defTabSz="20891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ctr" defTabSz="20891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ctr" defTabSz="20891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ctr" defTabSz="20891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ctr" defTabSz="20891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ctr" defTabSz="20891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1566862" marR="0" indent="-1566862" algn="l" defTabSz="2089150" rtl="0" latinLnBrk="0">
        <a:lnSpc>
          <a:spcPct val="100000"/>
        </a:lnSpc>
        <a:spcBef>
          <a:spcPts val="3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14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3579167" marR="0" indent="-1488430" algn="l" defTabSz="2089150" rtl="0" latinLnBrk="0">
        <a:lnSpc>
          <a:spcPct val="100000"/>
        </a:lnSpc>
        <a:spcBef>
          <a:spcPts val="3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14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5566323" marR="0" indent="-1386435" algn="l" defTabSz="2089150" rtl="0" latinLnBrk="0">
        <a:lnSpc>
          <a:spcPct val="100000"/>
        </a:lnSpc>
        <a:spcBef>
          <a:spcPts val="3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14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7944949" marR="0" indent="-1675910" algn="l" defTabSz="2089150" rtl="0" latinLnBrk="0">
        <a:lnSpc>
          <a:spcPct val="100000"/>
        </a:lnSpc>
        <a:spcBef>
          <a:spcPts val="3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14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10035685" marR="0" indent="-1675910" algn="l" defTabSz="2089150" rtl="0" latinLnBrk="0">
        <a:lnSpc>
          <a:spcPct val="100000"/>
        </a:lnSpc>
        <a:spcBef>
          <a:spcPts val="35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14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12126848" marR="0" indent="-1676628" algn="l" defTabSz="2089150" rtl="0" latinLnBrk="0">
        <a:lnSpc>
          <a:spcPct val="100000"/>
        </a:lnSpc>
        <a:spcBef>
          <a:spcPts val="3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14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14216893" marR="0" indent="-1676627" algn="l" defTabSz="2089150" rtl="0" latinLnBrk="0">
        <a:lnSpc>
          <a:spcPct val="100000"/>
        </a:lnSpc>
        <a:spcBef>
          <a:spcPts val="3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14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16306936" marR="0" indent="-1676626" algn="l" defTabSz="2089150" rtl="0" latinLnBrk="0">
        <a:lnSpc>
          <a:spcPct val="100000"/>
        </a:lnSpc>
        <a:spcBef>
          <a:spcPts val="3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14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18396979" marR="0" indent="-1676626" algn="l" defTabSz="2089150" rtl="0" latinLnBrk="0">
        <a:lnSpc>
          <a:spcPct val="100000"/>
        </a:lnSpc>
        <a:spcBef>
          <a:spcPts val="3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14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20900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20900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20900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20900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20900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20900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20900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20900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20900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269"/>
          <p:cNvSpPr/>
          <p:nvPr/>
        </p:nvSpPr>
        <p:spPr>
          <a:xfrm>
            <a:off x="25400" y="1443841"/>
            <a:ext cx="30178639" cy="272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8820" tIns="208820" rIns="208820" bIns="208820" anchor="ctr">
            <a:spAutoFit/>
          </a:bodyPr>
          <a:lstStyle/>
          <a:p>
            <a:pPr algn="ctr" defTabSz="4176712">
              <a:defRPr b="1" sz="8000">
                <a:solidFill>
                  <a:srgbClr val="1F497D"/>
                </a:solidFill>
              </a:defRPr>
            </a:pPr>
            <a:r>
              <a:t>Symbol Grounding from Natural Conversation </a:t>
            </a:r>
          </a:p>
          <a:p>
            <a:pPr algn="ctr" defTabSz="4176712">
              <a:defRPr b="1" sz="8000">
                <a:solidFill>
                  <a:srgbClr val="1F497D"/>
                </a:solidFill>
              </a:defRPr>
            </a:pPr>
            <a:r>
              <a:t>for Human-Robot Communication</a:t>
            </a:r>
          </a:p>
        </p:txBody>
      </p:sp>
      <p:sp>
        <p:nvSpPr>
          <p:cNvPr id="110" name="Rectangle 10"/>
          <p:cNvSpPr/>
          <p:nvPr/>
        </p:nvSpPr>
        <p:spPr>
          <a:xfrm>
            <a:off x="621632" y="3797251"/>
            <a:ext cx="29031485" cy="5222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8820" tIns="208820" rIns="208820" bIns="208820">
            <a:spAutoFit/>
          </a:bodyPr>
          <a:lstStyle/>
          <a:p>
            <a:pPr algn="ctr" defTabSz="4176712">
              <a:defRPr sz="7200"/>
            </a:pPr>
            <a:r>
              <a:t>Ye Kyaw Thu</a:t>
            </a:r>
            <a:r>
              <a:rPr baseline="30000" sz="8000"/>
              <a:t>λ</a:t>
            </a:r>
            <a:r>
              <a:t>, Takuya Ishida</a:t>
            </a:r>
            <a:r>
              <a:rPr baseline="30000" sz="8000"/>
              <a:t>λ</a:t>
            </a:r>
            <a:r>
              <a:t>, Naoto Iwahashi</a:t>
            </a:r>
            <a:r>
              <a:rPr baseline="30000" sz="8000"/>
              <a:t>λ</a:t>
            </a:r>
            <a:r>
              <a:t>, </a:t>
            </a:r>
          </a:p>
          <a:p>
            <a:pPr algn="ctr" defTabSz="4176712">
              <a:defRPr sz="7200"/>
            </a:pPr>
            <a:r>
              <a:t>Tomoaki Nakamura</a:t>
            </a:r>
            <a:r>
              <a:rPr baseline="30000" sz="8000">
                <a:latin typeface="Times"/>
                <a:ea typeface="Times"/>
                <a:cs typeface="Times"/>
                <a:sym typeface="Times"/>
              </a:rPr>
              <a:t>†</a:t>
            </a:r>
            <a:r>
              <a:t>, Takayuki Nagai</a:t>
            </a:r>
            <a:r>
              <a:rPr baseline="30000" sz="8000">
                <a:latin typeface="Times"/>
                <a:ea typeface="Times"/>
                <a:cs typeface="Times"/>
                <a:sym typeface="Times"/>
              </a:rPr>
              <a:t>†</a:t>
            </a:r>
            <a:r>
              <a:t> </a:t>
            </a:r>
          </a:p>
          <a:p>
            <a:pPr algn="ctr" defTabSz="4176712">
              <a:defRPr baseline="30000" sz="8000"/>
            </a:pPr>
            <a:r>
              <a:t>λ</a:t>
            </a:r>
            <a:r>
              <a:rPr baseline="0" sz="6000"/>
              <a:t>Artificial Intelligence Lab., Okayama Prefectural University (OPU), Okayama, Japan</a:t>
            </a:r>
          </a:p>
          <a:p>
            <a:pPr algn="ctr" defTabSz="4176712">
              <a:defRPr baseline="30000" sz="8000">
                <a:latin typeface="Times"/>
                <a:ea typeface="Times"/>
                <a:cs typeface="Times"/>
                <a:sym typeface="Times"/>
              </a:defRPr>
            </a:pPr>
            <a:r>
              <a:t>†</a:t>
            </a:r>
            <a:r>
              <a:rPr baseline="0" sz="6000">
                <a:latin typeface="+mn-lt"/>
                <a:ea typeface="+mn-ea"/>
                <a:cs typeface="+mn-cs"/>
                <a:sym typeface="Arial"/>
              </a:rPr>
              <a:t>Intelligent Systems Lab., The University of Electro-Communications, Tokyo, Japan</a:t>
            </a:r>
          </a:p>
        </p:txBody>
      </p:sp>
      <p:sp>
        <p:nvSpPr>
          <p:cNvPr id="111" name="Rectangle 100"/>
          <p:cNvSpPr/>
          <p:nvPr/>
        </p:nvSpPr>
        <p:spPr>
          <a:xfrm>
            <a:off x="769937" y="9652872"/>
            <a:ext cx="6453594" cy="1102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 anchor="ctr">
            <a:spAutoFit/>
          </a:bodyPr>
          <a:lstStyle>
            <a:lvl1pPr defTabSz="4176712">
              <a:defRPr b="1" sz="7200">
                <a:solidFill>
                  <a:srgbClr val="1F497D"/>
                </a:solidFill>
              </a:defRPr>
            </a:lvl1pPr>
          </a:lstStyle>
          <a:p>
            <a:pPr/>
            <a:r>
              <a:t>1. Introduction</a:t>
            </a:r>
          </a:p>
        </p:txBody>
      </p:sp>
      <p:sp>
        <p:nvSpPr>
          <p:cNvPr id="112" name="Rectangle 302"/>
          <p:cNvSpPr/>
          <p:nvPr/>
        </p:nvSpPr>
        <p:spPr>
          <a:xfrm>
            <a:off x="685800" y="10906832"/>
            <a:ext cx="13919200" cy="8826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8820" tIns="208820" rIns="208820" bIns="208820">
            <a:spAutoFit/>
          </a:bodyPr>
          <a:lstStyle/>
          <a:p>
            <a: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b="1"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Symbol Grounding × Chatting</a:t>
            </a:r>
          </a:p>
          <a:p>
            <a: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Research on language acquisition and symbol grounding (focus on the acquisition of physically grounded knowledge through utterances that express physical things, such as objects and motions)</a:t>
            </a:r>
          </a:p>
          <a:p>
            <a: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Most of the previous studies have focused on learning without any prior symbolic knowledge</a:t>
            </a:r>
          </a:p>
          <a:p>
            <a: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</a:t>
            </a:r>
            <a:r>
              <a:t>he problem of how to acquire physically grounded knowledge based on grounded utterances through natural interaction has yet to be explored</a:t>
            </a:r>
          </a:p>
          <a:p>
            <a: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We focus on object-teaching utterances as grounded utterances</a:t>
            </a:r>
          </a:p>
        </p:txBody>
      </p:sp>
      <p:sp>
        <p:nvSpPr>
          <p:cNvPr id="113" name="Rectangle 100"/>
          <p:cNvSpPr/>
          <p:nvPr/>
        </p:nvSpPr>
        <p:spPr>
          <a:xfrm>
            <a:off x="15451137" y="9652872"/>
            <a:ext cx="12706161" cy="1102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 anchor="ctr">
            <a:spAutoFit/>
          </a:bodyPr>
          <a:lstStyle>
            <a:lvl1pPr defTabSz="4176712">
              <a:defRPr b="1" sz="7200">
                <a:solidFill>
                  <a:srgbClr val="1F497D"/>
                </a:solidFill>
              </a:defRPr>
            </a:lvl1pPr>
          </a:lstStyle>
          <a:p>
            <a:pPr/>
            <a:r>
              <a:t>2. Experimental Environment</a:t>
            </a:r>
          </a:p>
        </p:txBody>
      </p:sp>
      <p:sp>
        <p:nvSpPr>
          <p:cNvPr id="114" name="Rectangle 100"/>
          <p:cNvSpPr/>
          <p:nvPr/>
        </p:nvSpPr>
        <p:spPr>
          <a:xfrm>
            <a:off x="769936" y="31200687"/>
            <a:ext cx="9657566" cy="1102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 anchor="ctr">
            <a:spAutoFit/>
          </a:bodyPr>
          <a:lstStyle>
            <a:lvl1pPr defTabSz="4176712">
              <a:defRPr b="1" sz="7200">
                <a:solidFill>
                  <a:srgbClr val="1F497D"/>
                </a:solidFill>
              </a:defRPr>
            </a:lvl1pPr>
          </a:lstStyle>
          <a:p>
            <a:pPr/>
            <a:r>
              <a:t>5. Experimental Setup</a:t>
            </a:r>
          </a:p>
        </p:txBody>
      </p:sp>
      <p:sp>
        <p:nvSpPr>
          <p:cNvPr id="115" name="Rectangle 100"/>
          <p:cNvSpPr/>
          <p:nvPr/>
        </p:nvSpPr>
        <p:spPr>
          <a:xfrm>
            <a:off x="15451137" y="28441160"/>
            <a:ext cx="4423876" cy="1102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 anchor="ctr">
            <a:spAutoFit/>
          </a:bodyPr>
          <a:lstStyle>
            <a:lvl1pPr defTabSz="4176712">
              <a:defRPr b="1" sz="7200">
                <a:solidFill>
                  <a:srgbClr val="1F497D"/>
                </a:solidFill>
              </a:defRPr>
            </a:lvl1pPr>
          </a:lstStyle>
          <a:p>
            <a:pPr/>
            <a:r>
              <a:t>6. Results</a:t>
            </a:r>
          </a:p>
        </p:txBody>
      </p:sp>
      <p:sp>
        <p:nvSpPr>
          <p:cNvPr id="116" name="Rectangle 100"/>
          <p:cNvSpPr/>
          <p:nvPr/>
        </p:nvSpPr>
        <p:spPr>
          <a:xfrm>
            <a:off x="769937" y="19679150"/>
            <a:ext cx="8283732" cy="1102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 anchor="ctr">
            <a:spAutoFit/>
          </a:bodyPr>
          <a:lstStyle>
            <a:lvl1pPr defTabSz="4176712">
              <a:defRPr b="1" sz="7200">
                <a:solidFill>
                  <a:srgbClr val="1F497D"/>
                </a:solidFill>
              </a:defRPr>
            </a:lvl1pPr>
          </a:lstStyle>
          <a:p>
            <a:pPr/>
            <a:r>
              <a:t>3. Propose Method</a:t>
            </a:r>
          </a:p>
        </p:txBody>
      </p:sp>
      <p:sp>
        <p:nvSpPr>
          <p:cNvPr id="117" name="Rectangle 100"/>
          <p:cNvSpPr/>
          <p:nvPr/>
        </p:nvSpPr>
        <p:spPr>
          <a:xfrm>
            <a:off x="15451137" y="19501351"/>
            <a:ext cx="15564515" cy="1102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 defTabSz="4176712">
              <a:defRPr b="1" sz="7200">
                <a:solidFill>
                  <a:srgbClr val="1F497D"/>
                </a:solidFill>
              </a:defRPr>
            </a:lvl1pPr>
          </a:lstStyle>
          <a:p>
            <a:pPr/>
            <a:r>
              <a:t>4. Learning Method (MHDP+tf-idf)</a:t>
            </a:r>
          </a:p>
        </p:txBody>
      </p:sp>
      <p:sp>
        <p:nvSpPr>
          <p:cNvPr id="118" name="正方形/長方形 68"/>
          <p:cNvSpPr/>
          <p:nvPr/>
        </p:nvSpPr>
        <p:spPr>
          <a:xfrm>
            <a:off x="16882397" y="29875314"/>
            <a:ext cx="12273361" cy="666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marL="914400" indent="-914400">
              <a:defRPr sz="40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Table. Results of learning accuracy of object and words (%)</a:t>
            </a:r>
          </a:p>
        </p:txBody>
      </p:sp>
      <p:pic>
        <p:nvPicPr>
          <p:cNvPr id="119" name="example-env-of-conversation-between-human-n-robot.png" descr="example-env-of-conversation-between-human-n-robo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92777" y="11263686"/>
            <a:ext cx="11286622" cy="77297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ten-objects.png" descr="ten-objec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4445" y="38481306"/>
            <a:ext cx="6078152" cy="3833991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Rectangle 302"/>
          <p:cNvSpPr/>
          <p:nvPr/>
        </p:nvSpPr>
        <p:spPr>
          <a:xfrm>
            <a:off x="685800" y="37368550"/>
            <a:ext cx="13498364" cy="1053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8820" tIns="208820" rIns="208820" bIns="208820">
            <a:spAutoFit/>
          </a:bodyPr>
          <a:lstStyle>
            <a:lvl1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The ten objects used in the experiment are as follows:</a:t>
            </a:r>
          </a:p>
        </p:txBody>
      </p:sp>
      <p:sp>
        <p:nvSpPr>
          <p:cNvPr id="122" name="Rectangle 302"/>
          <p:cNvSpPr/>
          <p:nvPr/>
        </p:nvSpPr>
        <p:spPr>
          <a:xfrm>
            <a:off x="16433037" y="33157231"/>
            <a:ext cx="13407180" cy="6184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8820" tIns="208820" rIns="208820" bIns="208820">
            <a:spAutoFit/>
          </a:bodyPr>
          <a:lstStyle/>
          <a:p>
            <a:pPr defTabSz="4176712">
              <a:spcBef>
                <a:spcPts val="1000"/>
              </a:spcBef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Here, </a:t>
            </a:r>
          </a:p>
          <a:p>
            <a: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  : probability of selecting correct word in each sentence</a:t>
            </a:r>
          </a:p>
          <a:p>
            <a: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  : probability of selecting object image concept for each sentence</a:t>
            </a:r>
          </a:p>
          <a:p>
            <a: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     : probability of selecting both correct word and object image concept for each sentence</a:t>
            </a:r>
          </a:p>
          <a:p>
            <a: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Result: </a:t>
            </a:r>
            <a:r>
              <a:rPr>
                <a:solidFill>
                  <a:srgbClr val="FF2600"/>
                </a:solidFill>
              </a:rPr>
              <a:t>without loop &lt; with loop</a:t>
            </a:r>
          </a:p>
        </p:txBody>
      </p:sp>
      <p:pic>
        <p:nvPicPr>
          <p:cNvPr id="123" name="pasted-image.pdf" descr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939201" y="34167740"/>
            <a:ext cx="903355" cy="666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pasted-image.pdf" descr="pasted-image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6939201" y="35685375"/>
            <a:ext cx="752796" cy="666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asted-image.pdf" descr="pasted-image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939201" y="37093878"/>
            <a:ext cx="1225980" cy="666762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Rectangle 302"/>
          <p:cNvSpPr/>
          <p:nvPr/>
        </p:nvSpPr>
        <p:spPr>
          <a:xfrm>
            <a:off x="14947453" y="39837431"/>
            <a:ext cx="15249476" cy="27593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8820" tIns="208820" rIns="208820" bIns="208820">
            <a:spAutoFit/>
          </a:bodyPr>
          <a:lstStyle/>
          <a:p>
            <a:pPr defTabSz="4176712">
              <a:spcBef>
                <a:spcPts val="1000"/>
              </a:spcBef>
              <a:defRPr b="1" i="1" sz="3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ACKNOWLEDGEMENTS</a:t>
            </a:r>
            <a:r>
              <a:rPr b="0"/>
              <a:t> </a:t>
            </a:r>
            <a:endParaRPr sz="3600"/>
          </a:p>
          <a:p>
            <a:pPr defTabSz="4176712">
              <a:spcBef>
                <a:spcPts val="1000"/>
              </a:spcBef>
              <a:defRPr i="1" sz="3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This work was supported by JSPS KAKENHI (grant number 15K00244) and JST CREST (“Symbol Emergence in Robotics for Future Human-Machine Collaboration”)</a:t>
            </a:r>
          </a:p>
        </p:txBody>
      </p:sp>
      <p:sp>
        <p:nvSpPr>
          <p:cNvPr id="127" name="Rectangle 302"/>
          <p:cNvSpPr/>
          <p:nvPr/>
        </p:nvSpPr>
        <p:spPr>
          <a:xfrm>
            <a:off x="685800" y="32301253"/>
            <a:ext cx="13498364" cy="1714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8820" tIns="208820" rIns="208820" bIns="208820">
            <a:spAutoFit/>
          </a:bodyPr>
          <a:lstStyle>
            <a:lvl1pPr marL="457200" indent="-457200" defTabSz="4176712">
              <a:spcBef>
                <a:spcPts val="1000"/>
              </a:spcBef>
              <a:buSzPct val="100000"/>
              <a:buFont typeface="Arial"/>
              <a:buChar char="•"/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some examples of dialogue conducted in the experiment are as follows:</a:t>
            </a:r>
          </a:p>
        </p:txBody>
      </p:sp>
      <p:sp>
        <p:nvSpPr>
          <p:cNvPr id="128" name="Rectangle 302"/>
          <p:cNvSpPr/>
          <p:nvPr/>
        </p:nvSpPr>
        <p:spPr>
          <a:xfrm>
            <a:off x="7704214" y="39063448"/>
            <a:ext cx="6578463" cy="26323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08820" tIns="208820" rIns="208820" bIns="208820">
            <a:spAutoFit/>
          </a:bodyPr>
          <a:lstStyle>
            <a:lvl1pPr defTabSz="4176712">
              <a:spcBef>
                <a:spcPts val="1000"/>
              </a:spcBef>
              <a:defRPr sz="3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Here, two black stuffed toy cats (small &amp; big), two stuffed toy fishes (red &amp; yellow), and two cups (red &amp; yellow)</a:t>
            </a:r>
          </a:p>
        </p:txBody>
      </p:sp>
      <p:pic>
        <p:nvPicPr>
          <p:cNvPr id="129" name="hai-2017-logo.png" descr="hai-2017-logo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65052" y="326160"/>
            <a:ext cx="5044825" cy="14995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opu-logo-with-jp-en-text.png" descr="opu-logo-with-jp-en-text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27169501" y="200940"/>
            <a:ext cx="2768633" cy="27593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overview-finalfinal.pdf" descr="overview-finalfinal.pdf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123536" y="21101213"/>
            <a:ext cx="12870741" cy="98748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human-robot-conversation-example.png" descr="human-robot-conversation-example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1377713" y="34108197"/>
            <a:ext cx="11787954" cy="31506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result4learning-object-image-concept.png" descr="result4learning-object-image-concept.png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6701385" y="30729746"/>
            <a:ext cx="12651065" cy="22088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propose-method.png" descr="propose-method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6000739" y="21457787"/>
            <a:ext cx="14037378" cy="63121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テーマ">
  <a:themeElements>
    <a:clrScheme name="Office テーマ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テーマ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20891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8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20891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8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テーマ">
  <a:themeElements>
    <a:clrScheme name="Office テーマ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テーマ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20891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8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20891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8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